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sldIdLst>
    <p:sldId id="291" r:id="rId3"/>
    <p:sldId id="281" r:id="rId4"/>
    <p:sldId id="290" r:id="rId6"/>
    <p:sldId id="297" r:id="rId7"/>
    <p:sldId id="294" r:id="rId8"/>
    <p:sldId id="296" r:id="rId9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7" d="100"/>
          <a:sy n="87" d="100"/>
        </p:scale>
        <p:origin x="499" y="336"/>
      </p:cViewPr>
      <p:guideLst>
        <p:guide orient="horz" pos="218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MS PGothic" panose="020B0600070205080204" pitchFamily="1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5F62A7E-A2F8-438F-9CF8-47DE63F471B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CA7B74D-3791-4AC6-8451-F10DBCCCDD9A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MS PGothic" panose="020B0600070205080204" pitchFamily="1" charset="-128"/>
          <a:cs typeface="MS PGothic" panose="020B0600070205080204" pitchFamily="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radeGothic"/>
          <a:ea typeface="MS PGothic" panose="020B0600070205080204" pitchFamily="1" charset="-128"/>
          <a:cs typeface="MS PGothic" panose="020B0600070205080204" pitchFamily="1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jpeg"/><Relationship Id="rId7" Type="http://schemas.openxmlformats.org/officeDocument/2006/relationships/image" Target="../media/image8.png"/><Relationship Id="rId6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tags" Target="../tags/tag3.xml"/><Relationship Id="rId3" Type="http://schemas.openxmlformats.org/officeDocument/2006/relationships/image" Target="../media/image6.jpeg"/><Relationship Id="rId2" Type="http://schemas.openxmlformats.org/officeDocument/2006/relationships/tags" Target="../tags/tag2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jpeg"/><Relationship Id="rId7" Type="http://schemas.openxmlformats.org/officeDocument/2006/relationships/image" Target="../media/image11.jpeg"/><Relationship Id="rId6" Type="http://schemas.openxmlformats.org/officeDocument/2006/relationships/tags" Target="../tags/tag7.xml"/><Relationship Id="rId5" Type="http://schemas.openxmlformats.org/officeDocument/2006/relationships/image" Target="../media/image10.jpeg"/><Relationship Id="rId4" Type="http://schemas.openxmlformats.org/officeDocument/2006/relationships/tags" Target="../tags/tag6.xml"/><Relationship Id="rId3" Type="http://schemas.openxmlformats.org/officeDocument/2006/relationships/image" Target="../media/image9.jpeg"/><Relationship Id="rId2" Type="http://schemas.openxmlformats.org/officeDocument/2006/relationships/tags" Target="../tags/tag5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12.jpeg"/><Relationship Id="rId7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-SbYjHoC-y8" TargetMode="External"/><Relationship Id="rId4" Type="http://schemas.openxmlformats.org/officeDocument/2006/relationships/hyperlink" Target="https://www.ncbi.nlm.nih.gov/pmc/articles/PMC7631328/" TargetMode="External"/><Relationship Id="rId3" Type="http://schemas.openxmlformats.org/officeDocument/2006/relationships/hyperlink" Target="https://www.researchgate.net/publication/368942257_AI-Powered_Student_Assistance_Chatbot" TargetMode="External"/><Relationship Id="rId2" Type="http://schemas.openxmlformats.org/officeDocument/2006/relationships/hyperlink" Target="https://ieeexplore.ieee.org/document/10053439" TargetMode="Externa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.jpeg"/><Relationship Id="rId14" Type="http://schemas.openxmlformats.org/officeDocument/2006/relationships/image" Target="../media/image15.png"/><Relationship Id="rId13" Type="http://schemas.openxmlformats.org/officeDocument/2006/relationships/tags" Target="../tags/tag11.xml"/><Relationship Id="rId12" Type="http://schemas.openxmlformats.org/officeDocument/2006/relationships/image" Target="../media/image14.jpeg"/><Relationship Id="rId11" Type="http://schemas.openxmlformats.org/officeDocument/2006/relationships/tags" Target="../tags/tag10.xml"/><Relationship Id="rId10" Type="http://schemas.openxmlformats.org/officeDocument/2006/relationships/image" Target="../media/image13.jpeg"/><Relationship Id="rId1" Type="http://schemas.openxmlformats.org/officeDocument/2006/relationships/hyperlink" Target="https://www.unesco.org/en/digital-education/artificial-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r="59916"/>
          <a:stretch>
            <a:fillRect/>
          </a:stretch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555758"/>
            <a:ext cx="8534400" cy="1752600"/>
          </a:xfrm>
        </p:spPr>
        <p:txBody>
          <a:bodyPr/>
          <a:lstStyle/>
          <a:p>
            <a:endParaRPr 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450" y="1452376"/>
            <a:ext cx="6310826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SIH1631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AI-Powered Student Assistance Chatbot for Department of Technical Education, Government of Rajasthan.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Theme- Smart Education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ID- 7245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Name- INGLOURIOUS_BUGSTARS_061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oogle Shape;93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67"/>
            <a:ext cx="10972800" cy="807334"/>
          </a:xfrm>
        </p:spPr>
        <p:txBody>
          <a:bodyPr/>
          <a:lstStyle/>
          <a:p>
            <a:pPr eaLnBrk="1" hangingPunct="1"/>
            <a:r>
              <a:rPr lang="en-US" sz="3600" b="1" u="sng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SMART EDUCATION</a:t>
            </a:r>
            <a:br>
              <a:rPr lang="en-US" sz="3600" b="1" u="sng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</a:br>
            <a:r>
              <a:rPr lang="en-US" sz="1400" dirty="0">
                <a:latin typeface="Candara" panose="020E0502030303020204" charset="0"/>
                <a:cs typeface="Candara" panose="020E0502030303020204" charset="0"/>
              </a:rPr>
              <a:t>AI-powered education simplifies access, empowers students, and enhances learning experiences.</a:t>
            </a:r>
            <a:endParaRPr lang="en-US" sz="1400" dirty="0"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/>
          <p:cNvSpPr/>
          <p:nvPr/>
        </p:nvSpPr>
        <p:spPr>
          <a:xfrm>
            <a:off x="115829" y="103572"/>
            <a:ext cx="1599511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INGLOURIOUS_BUGSTARS_061</a:t>
            </a:r>
            <a:endParaRPr lang="en-IN" sz="1100" dirty="0"/>
          </a:p>
        </p:txBody>
      </p:sp>
      <p:pic>
        <p:nvPicPr>
          <p:cNvPr id="11" name="Google Shape;93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758191" y="103601"/>
            <a:ext cx="2246575" cy="114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roup 34"/>
          <p:cNvGrpSpPr/>
          <p:nvPr/>
        </p:nvGrpSpPr>
        <p:grpSpPr>
          <a:xfrm>
            <a:off x="252462" y="1577218"/>
            <a:ext cx="2655065" cy="3954856"/>
            <a:chOff x="396607" y="1696598"/>
            <a:chExt cx="2655065" cy="3954856"/>
          </a:xfrm>
        </p:grpSpPr>
        <p:grpSp>
          <p:nvGrpSpPr>
            <p:cNvPr id="13" name="Group 12"/>
            <p:cNvGrpSpPr/>
            <p:nvPr/>
          </p:nvGrpSpPr>
          <p:grpSpPr>
            <a:xfrm>
              <a:off x="396607" y="1696598"/>
              <a:ext cx="473726" cy="385590"/>
              <a:chOff x="396607" y="1696598"/>
              <a:chExt cx="473726" cy="38559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96607" y="1696598"/>
                <a:ext cx="473726" cy="38559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84742" y="1712856"/>
                <a:ext cx="385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1</a:t>
                </a:r>
                <a:endParaRPr lang="en-US" b="1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958468" y="1743634"/>
              <a:ext cx="20932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Solution Overview</a:t>
              </a:r>
              <a:endParaRPr lang="en-US" b="1" u="sng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6607" y="2236424"/>
              <a:ext cx="2308101" cy="341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24/7 Support:</a:t>
              </a:r>
              <a:r>
                <a:rPr lang="en-US" dirty="0"/>
                <a:t> Instant answers on admissions, fees, and scholarships.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Natural Interaction: </a:t>
              </a:r>
              <a:r>
                <a:rPr lang="en-US" dirty="0"/>
                <a:t>Users can chat with ease, like a real conversation.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Simple Interface:</a:t>
              </a:r>
              <a:r>
                <a:rPr lang="en-US" dirty="0"/>
                <a:t> Easy, quick access to information.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18830" y="1608333"/>
            <a:ext cx="2655065" cy="4232351"/>
            <a:chOff x="396607" y="1696598"/>
            <a:chExt cx="2655065" cy="4232351"/>
          </a:xfrm>
        </p:grpSpPr>
        <p:grpSp>
          <p:nvGrpSpPr>
            <p:cNvPr id="39" name="Group 38"/>
            <p:cNvGrpSpPr/>
            <p:nvPr/>
          </p:nvGrpSpPr>
          <p:grpSpPr>
            <a:xfrm>
              <a:off x="396607" y="1696598"/>
              <a:ext cx="473726" cy="385590"/>
              <a:chOff x="396607" y="1696598"/>
              <a:chExt cx="473726" cy="385590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396607" y="1696598"/>
                <a:ext cx="473726" cy="38559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4742" y="1712856"/>
                <a:ext cx="385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2</a:t>
                </a:r>
                <a:endParaRPr lang="en-US" b="1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958468" y="1743634"/>
              <a:ext cx="20932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Problem Solved</a:t>
              </a:r>
              <a:endParaRPr lang="en-US" u="sng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6607" y="2236424"/>
              <a:ext cx="2308101" cy="3692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Instant Help:</a:t>
              </a:r>
              <a:r>
                <a:rPr lang="en-US" dirty="0"/>
                <a:t> Fast responses for common queries.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Reduced Workload</a:t>
              </a:r>
              <a:r>
                <a:rPr lang="en-US" dirty="0"/>
                <a:t>: Automation frees staff from routine tasks.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Service Improvement: </a:t>
              </a:r>
              <a:r>
                <a:rPr lang="en-US" dirty="0"/>
                <a:t>Continuous feedback for better services.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244025" y="1577181"/>
            <a:ext cx="2655065" cy="3954856"/>
            <a:chOff x="396607" y="1696598"/>
            <a:chExt cx="2655065" cy="3954856"/>
          </a:xfrm>
        </p:grpSpPr>
        <p:grpSp>
          <p:nvGrpSpPr>
            <p:cNvPr id="48" name="Group 47"/>
            <p:cNvGrpSpPr/>
            <p:nvPr/>
          </p:nvGrpSpPr>
          <p:grpSpPr>
            <a:xfrm>
              <a:off x="396607" y="1696598"/>
              <a:ext cx="473726" cy="385590"/>
              <a:chOff x="396607" y="1696598"/>
              <a:chExt cx="473726" cy="385590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396607" y="1696598"/>
                <a:ext cx="473726" cy="38559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84742" y="1712856"/>
                <a:ext cx="385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3</a:t>
                </a:r>
                <a:endParaRPr lang="en-US" b="1" dirty="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958468" y="1743634"/>
              <a:ext cx="20932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/>
                <a:t>Key Innovations</a:t>
              </a:r>
              <a:endParaRPr lang="en-US" u="sng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6607" y="2236424"/>
              <a:ext cx="2308101" cy="341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Interactive chat: </a:t>
              </a:r>
              <a:r>
                <a:rPr lang="en-US" dirty="0"/>
                <a:t>Have engaging, real-time conversations.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Tailored Tips:</a:t>
              </a:r>
              <a:r>
                <a:rPr lang="en-US" dirty="0"/>
                <a:t> Get suggestions made just for you.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Effortless Integration: </a:t>
              </a:r>
              <a:r>
                <a:rPr lang="en-US" dirty="0"/>
                <a:t>Connect smoothly with what you already use.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067490" y="1174186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IN" dirty="0"/>
              <a:t>Smart Learning Market</a:t>
            </a:r>
            <a:endParaRPr lang="en-US" altLang="en-IN" dirty="0"/>
          </a:p>
        </p:txBody>
      </p:sp>
      <p:pic>
        <p:nvPicPr>
          <p:cNvPr id="2" name="Picture 1"/>
          <p:cNvPicPr/>
          <p:nvPr>
            <p:custDataLst>
              <p:tags r:id="rId2"/>
            </p:custDataLst>
          </p:nvPr>
        </p:nvPicPr>
        <p:blipFill>
          <a:blip r:embed="rId3"/>
          <a:srcRect r="34333"/>
        </p:blipFill>
        <p:spPr>
          <a:xfrm>
            <a:off x="7757160" y="1542415"/>
            <a:ext cx="4434840" cy="4787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6352"/>
            <a:ext cx="12191999" cy="50164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u="sng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TECHNICAL APPROACH</a:t>
            </a:r>
            <a:endParaRPr lang="en-US" sz="3600" b="1" u="sng" dirty="0">
              <a:latin typeface="Times New Roman" panose="02020603050405020304" pitchFamily="18" charset="0"/>
              <a:ea typeface="MS PGothic" panose="020B0600070205080204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@SIH Idea submission- Template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/>
          <p:cNvSpPr/>
          <p:nvPr/>
        </p:nvSpPr>
        <p:spPr>
          <a:xfrm>
            <a:off x="141514" y="120697"/>
            <a:ext cx="1629656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INGLOURIOUS_ BUGSTARS_061</a:t>
            </a:r>
            <a:endParaRPr lang="en-IN" sz="1100" dirty="0"/>
          </a:p>
        </p:txBody>
      </p:sp>
      <p:pic>
        <p:nvPicPr>
          <p:cNvPr id="3" name="Picture 2" descr="diagram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965"/>
            <a:ext cx="12192000" cy="4370070"/>
          </a:xfrm>
          <a:prstGeom prst="rect">
            <a:avLst/>
          </a:prstGeom>
        </p:spPr>
      </p:pic>
      <p:pic>
        <p:nvPicPr>
          <p:cNvPr id="2" name="Picture 1" descr="WhatsApp Image 2024-09-18 at 20.10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820" y="5016500"/>
            <a:ext cx="1151890" cy="11518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398000" y="470979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Scan to view the Documentation</a:t>
            </a:r>
            <a:endParaRPr lang="en-US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u="sng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FEASIBILITY AND VIABILITY</a:t>
            </a:r>
            <a:endParaRPr lang="en-US" sz="3600" b="1" u="sng" dirty="0">
              <a:latin typeface="Times New Roman" panose="02020603050405020304" pitchFamily="18" charset="0"/>
              <a:ea typeface="MS PGothic" panose="020B0600070205080204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/>
          <p:cNvSpPr/>
          <p:nvPr/>
        </p:nvSpPr>
        <p:spPr>
          <a:xfrm>
            <a:off x="141514" y="120208"/>
            <a:ext cx="1589462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INGLOURIOUS_ BUGSTARS_061</a:t>
            </a:r>
            <a:endParaRPr lang="en-IN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450264" y="1230337"/>
            <a:ext cx="4976446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Feasibility</a:t>
            </a:r>
            <a:endParaRPr lang="en-IN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Smart Tech:</a:t>
            </a:r>
            <a:r>
              <a:rPr lang="en-IN" dirty="0"/>
              <a:t> Uses cutting-edge AI and adapts easily.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Easy Access:</a:t>
            </a:r>
            <a:r>
              <a:rPr lang="en-IN" dirty="0"/>
              <a:t> Works on all devices and can be personalized.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u="sng" dirty="0"/>
              <a:t>Challenges and Risks</a:t>
            </a:r>
            <a:endParaRPr lang="en-IN" b="1" u="sn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1" dirty="0"/>
              <a:t>Student Ease: </a:t>
            </a:r>
            <a:r>
              <a:rPr lang="en-IN" dirty="0"/>
              <a:t>Making sure students are comfortable using it.</a:t>
            </a: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1" dirty="0"/>
              <a:t>Tech Issues:</a:t>
            </a:r>
            <a:r>
              <a:rPr lang="en-IN" dirty="0"/>
              <a:t> Handling occasional glitches and keeping things reliable.</a:t>
            </a:r>
            <a:endParaRPr lang="en-IN" dirty="0"/>
          </a:p>
          <a:p>
            <a:endParaRPr lang="en-IN" dirty="0"/>
          </a:p>
          <a:p>
            <a:r>
              <a:rPr lang="en-IN" b="1" u="sng" dirty="0"/>
              <a:t>Viability</a:t>
            </a:r>
            <a:endParaRPr lang="en-IN" b="1" u="sn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1" dirty="0"/>
              <a:t>Future-Ready: </a:t>
            </a:r>
            <a:r>
              <a:rPr lang="en-IN" dirty="0"/>
              <a:t>Adapts to changing needs and trends.</a:t>
            </a: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1" dirty="0"/>
              <a:t>Engaging:</a:t>
            </a:r>
            <a:r>
              <a:rPr lang="en-IN" dirty="0"/>
              <a:t> Keeps students interested and improves with their feedback.</a:t>
            </a:r>
            <a:endParaRPr lang="en-IN" dirty="0"/>
          </a:p>
        </p:txBody>
      </p:sp>
      <p:pic>
        <p:nvPicPr>
          <p:cNvPr id="23" name="Picture 22"/>
          <p:cNvPicPr/>
          <p:nvPr>
            <p:custDataLst>
              <p:tags r:id="rId2"/>
            </p:custDataLst>
          </p:nvPr>
        </p:nvPicPr>
        <p:blipFill>
          <a:blip r:embed="rId3"/>
        </p:blipFill>
        <p:spPr>
          <a:xfrm>
            <a:off x="7920355" y="3804920"/>
            <a:ext cx="3929380" cy="2173605"/>
          </a:xfrm>
          <a:prstGeom prst="rect">
            <a:avLst/>
          </a:prstGeom>
        </p:spPr>
      </p:pic>
      <p:pic>
        <p:nvPicPr>
          <p:cNvPr id="28" name="Picture 27"/>
          <p:cNvPicPr/>
          <p:nvPr>
            <p:custDataLst>
              <p:tags r:id="rId4"/>
            </p:custDataLst>
          </p:nvPr>
        </p:nvPicPr>
        <p:blipFill>
          <a:blip r:embed="rId5"/>
        </p:blipFill>
        <p:spPr>
          <a:xfrm>
            <a:off x="5219065" y="3975735"/>
            <a:ext cx="2498090" cy="1831975"/>
          </a:xfrm>
          <a:prstGeom prst="rect">
            <a:avLst/>
          </a:prstGeom>
        </p:spPr>
      </p:pic>
      <p:pic>
        <p:nvPicPr>
          <p:cNvPr id="3" name="Picture 2"/>
          <p:cNvPicPr/>
          <p:nvPr>
            <p:custDataLst>
              <p:tags r:id="rId6"/>
            </p:custDataLst>
          </p:nvPr>
        </p:nvPicPr>
        <p:blipFill>
          <a:blip r:embed="rId7"/>
        </p:blipFill>
        <p:spPr>
          <a:xfrm>
            <a:off x="5426710" y="1369060"/>
            <a:ext cx="3914775" cy="2058035"/>
          </a:xfrm>
          <a:prstGeom prst="rect">
            <a:avLst/>
          </a:prstGeom>
        </p:spPr>
      </p:pic>
      <p:pic>
        <p:nvPicPr>
          <p:cNvPr id="4" name="Picture 3" descr="WhatsApp Image 2024-09-18 at 20.10.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1580" y="1767205"/>
            <a:ext cx="1501140" cy="15011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530080" y="136906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Scan to view the Documentation</a:t>
            </a:r>
            <a:endParaRPr 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u="sng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IMPACT AND BENEFITS</a:t>
            </a:r>
            <a:endParaRPr lang="en-US" sz="3600" b="1" u="sng" dirty="0">
              <a:latin typeface="Times New Roman" panose="02020603050405020304" pitchFamily="18" charset="0"/>
              <a:ea typeface="MS PGothic" panose="020B0600070205080204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/>
          <p:cNvSpPr/>
          <p:nvPr/>
        </p:nvSpPr>
        <p:spPr>
          <a:xfrm>
            <a:off x="229289" y="120208"/>
            <a:ext cx="1599511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INGLOURIOUS_ BUGSTARS_061</a:t>
            </a:r>
            <a:endParaRPr lang="en-IN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286439" y="1408824"/>
            <a:ext cx="5696726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Solution Impacts</a:t>
            </a:r>
            <a:endParaRPr lang="en-IN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Personalized Help:</a:t>
            </a:r>
            <a:r>
              <a:rPr lang="en-IN" dirty="0"/>
              <a:t> Adapts to each student's needs.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Keeps Students Engaged: Provides timely support to keep them motivated.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Handles Growth:</a:t>
            </a:r>
            <a:r>
              <a:rPr lang="en-IN" dirty="0"/>
              <a:t> Manages increasing student queries smoothly.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Instant Feedback:</a:t>
            </a:r>
            <a:r>
              <a:rPr lang="en-IN" dirty="0"/>
              <a:t> Quickly addresses and improves student issues.</a:t>
            </a:r>
            <a:endParaRPr lang="en-IN" dirty="0"/>
          </a:p>
          <a:p>
            <a:endParaRPr lang="en-IN" dirty="0"/>
          </a:p>
          <a:p>
            <a:r>
              <a:rPr lang="en-IN" b="1" u="sng" dirty="0"/>
              <a:t>Benefits</a:t>
            </a:r>
            <a:endParaRPr lang="en-IN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Tailored Guidance:</a:t>
            </a:r>
            <a:r>
              <a:rPr lang="en-IN" dirty="0"/>
              <a:t> Offers custom support for each student.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Broad Reach:</a:t>
            </a:r>
            <a:r>
              <a:rPr lang="en-IN" dirty="0"/>
              <a:t> Assists students even in remote areas.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Easy Integration:</a:t>
            </a:r>
            <a:r>
              <a:rPr lang="en-IN" dirty="0"/>
              <a:t> Fits well with existing tools.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</a:t>
            </a:r>
            <a:r>
              <a:rPr lang="en-IN" b="1" dirty="0"/>
              <a:t>upports Success:</a:t>
            </a:r>
            <a:r>
              <a:rPr lang="en-IN" dirty="0"/>
              <a:t> Helps students perform better academically.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22" name="Picture 21"/>
          <p:cNvPicPr/>
          <p:nvPr>
            <p:custDataLst>
              <p:tags r:id="rId2"/>
            </p:custDataLst>
          </p:nvPr>
        </p:nvPicPr>
        <p:blipFill>
          <a:blip r:embed="rId3"/>
        </p:blipFill>
        <p:spPr>
          <a:xfrm>
            <a:off x="5751830" y="3579495"/>
            <a:ext cx="3865245" cy="2331720"/>
          </a:xfrm>
          <a:prstGeom prst="rect">
            <a:avLst/>
          </a:prstGeom>
        </p:spPr>
      </p:pic>
      <p:pic>
        <p:nvPicPr>
          <p:cNvPr id="23" name="Picture 22"/>
          <p:cNvPicPr/>
          <p:nvPr>
            <p:custDataLst>
              <p:tags r:id="rId4"/>
            </p:custDataLst>
          </p:nvPr>
        </p:nvPicPr>
        <p:blipFill>
          <a:blip r:embed="rId5"/>
        </p:blipFill>
        <p:spPr>
          <a:xfrm>
            <a:off x="9233535" y="1513205"/>
            <a:ext cx="2878455" cy="1915795"/>
          </a:xfrm>
          <a:prstGeom prst="rect">
            <a:avLst/>
          </a:prstGeom>
        </p:spPr>
      </p:pic>
      <p:pic>
        <p:nvPicPr>
          <p:cNvPr id="3" name="Picture 2"/>
          <p:cNvPicPr/>
          <p:nvPr>
            <p:custDataLst>
              <p:tags r:id="rId6"/>
            </p:custDataLst>
          </p:nvPr>
        </p:nvPicPr>
        <p:blipFill>
          <a:blip r:embed="rId7"/>
        </p:blipFill>
        <p:spPr>
          <a:xfrm>
            <a:off x="6096635" y="1555115"/>
            <a:ext cx="3175635" cy="1910080"/>
          </a:xfrm>
          <a:prstGeom prst="rect">
            <a:avLst/>
          </a:prstGeom>
        </p:spPr>
      </p:pic>
      <p:pic>
        <p:nvPicPr>
          <p:cNvPr id="4" name="Picture 3" descr="WhatsApp Image 2024-09-18 at 20.10.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8715" y="4462780"/>
            <a:ext cx="1417320" cy="14744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404350" y="415607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Scan to view the Documentation</a:t>
            </a:r>
            <a:endParaRPr 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u="sng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RESEARCH  AND REFERENCES</a:t>
            </a:r>
            <a:endParaRPr lang="en-US" sz="3600" b="1" u="sng" dirty="0">
              <a:latin typeface="Times New Roman" panose="02020603050405020304" pitchFamily="18" charset="0"/>
              <a:ea typeface="MS PGothic" panose="020B0600070205080204" pitchFamily="1" charset="-128"/>
              <a:cs typeface="Times New Roman" panose="02020603050405020304" pitchFamily="18" charset="0"/>
            </a:endParaRP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2683510" y="1536065"/>
            <a:ext cx="8263890" cy="4890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u="sng"/>
              <a:t>AI in Education: A Review</a:t>
            </a:r>
            <a:endParaRPr lang="en-US" b="1" u="sng"/>
          </a:p>
          <a:p>
            <a:pPr marL="0" indent="0" algn="l">
              <a:lnSpc>
                <a:spcPct val="100000"/>
              </a:lnSpc>
              <a:buNone/>
            </a:pPr>
            <a:r>
              <a:rPr lang="en-US" b="1"/>
              <a:t>UNESCO - </a:t>
            </a:r>
            <a:r>
              <a:rPr lang="en-US" b="1">
                <a:hlinkClick r:id="rId1" action="ppaction://hlinkfile"/>
              </a:rPr>
              <a:t>https://www.unesco.org/en/digital-education/artificial-intelligence</a:t>
            </a: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r>
              <a:rPr lang="en-US" b="1" u="sng"/>
              <a:t>Creating Chatbots for Student Help</a:t>
            </a:r>
            <a:endParaRPr lang="en-US" b="1" u="sng"/>
          </a:p>
          <a:p>
            <a:pPr marL="0" indent="0" algn="l">
              <a:lnSpc>
                <a:spcPct val="100000"/>
              </a:lnSpc>
              <a:buNone/>
            </a:pPr>
            <a:r>
              <a:rPr lang="en-US" b="1"/>
              <a:t>IEEE Xplore - </a:t>
            </a:r>
            <a:r>
              <a:rPr lang="en-US" b="1">
                <a:hlinkClick r:id="rId2" action="ppaction://hlinkfile"/>
              </a:rPr>
              <a:t>https://ieeexplore.ieee.org/document/10053439</a:t>
            </a: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r>
              <a:rPr lang="en-US" b="1" u="sng"/>
              <a:t>Case Study on AI Chatbots </a:t>
            </a:r>
            <a:endParaRPr lang="en-US" b="1" u="sng"/>
          </a:p>
          <a:p>
            <a:pPr marL="0" indent="0" algn="l">
              <a:lnSpc>
                <a:spcPct val="100000"/>
              </a:lnSpc>
              <a:buNone/>
            </a:pPr>
            <a:r>
              <a:rPr lang="en-US" b="1"/>
              <a:t>ResearchGate - </a:t>
            </a:r>
            <a:r>
              <a:rPr lang="en-US" b="1">
                <a:hlinkClick r:id="rId3" action="ppaction://hlinkfile"/>
              </a:rPr>
              <a:t>https://www.researchgate.net/publication/368942257_AI-Powered_Student_Assistance_Chatbot</a:t>
            </a: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r>
              <a:rPr lang="en-US" b="1" u="sng"/>
              <a:t>Privacy in AI Systems</a:t>
            </a:r>
            <a:endParaRPr lang="en-US" b="1" u="sng"/>
          </a:p>
          <a:p>
            <a:pPr marL="0" indent="0" algn="l">
              <a:lnSpc>
                <a:spcPct val="100000"/>
              </a:lnSpc>
              <a:buNone/>
            </a:pPr>
            <a:r>
              <a:rPr lang="en-US" b="1"/>
              <a:t>PubMed Central - </a:t>
            </a:r>
            <a:r>
              <a:rPr lang="en-US" b="1">
                <a:hlinkClick r:id="rId4" action="ppaction://hlinkfile"/>
              </a:rPr>
              <a:t>https://www.ncbi.nlm.nih.gov/pmc/articles/PMC7631328/</a:t>
            </a: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r>
              <a:rPr lang="en-US" b="1" u="sng"/>
              <a:t>How Chatbots are Changing Learning</a:t>
            </a: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r>
              <a:rPr lang="en-US" b="1"/>
              <a:t>YouTube - </a:t>
            </a:r>
            <a:r>
              <a:rPr lang="en-US" b="1">
                <a:hlinkClick r:id="rId5" action="ppaction://hlinkfile"/>
              </a:rPr>
              <a:t>https://www.youtube.com/watch?v=-SbYjHoC-y8</a:t>
            </a:r>
            <a:endParaRPr lang="en-US" b="1"/>
          </a:p>
          <a:p>
            <a:pPr marL="0" indent="0" algn="l">
              <a:lnSpc>
                <a:spcPct val="100000"/>
              </a:lnSpc>
              <a:buNone/>
            </a:pP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 descr="Your startup LOGO"/>
          <p:cNvSpPr/>
          <p:nvPr/>
        </p:nvSpPr>
        <p:spPr>
          <a:xfrm>
            <a:off x="141514" y="120208"/>
            <a:ext cx="1609559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INGLOURIOUS_ BUGSTARS_061</a:t>
            </a:r>
            <a:endParaRPr lang="en-IN" sz="1100" dirty="0"/>
          </a:p>
        </p:txBody>
      </p:sp>
      <p:pic>
        <p:nvPicPr>
          <p:cNvPr id="13" name="Picture 12"/>
          <p:cNvPicPr/>
          <p:nvPr>
            <p:custDataLst>
              <p:tags r:id="rId7"/>
            </p:custDataLst>
          </p:nvPr>
        </p:nvPicPr>
        <p:blipFill>
          <a:blip r:embed="rId8"/>
        </p:blipFill>
        <p:spPr>
          <a:xfrm>
            <a:off x="220345" y="1348105"/>
            <a:ext cx="2311400" cy="1983740"/>
          </a:xfrm>
          <a:prstGeom prst="rect">
            <a:avLst/>
          </a:prstGeom>
        </p:spPr>
      </p:pic>
      <p:pic>
        <p:nvPicPr>
          <p:cNvPr id="20" name="Picture 19"/>
          <p:cNvPicPr/>
          <p:nvPr>
            <p:custDataLst>
              <p:tags r:id="rId9"/>
            </p:custDataLst>
          </p:nvPr>
        </p:nvPicPr>
        <p:blipFill>
          <a:blip r:embed="rId10"/>
        </p:blipFill>
        <p:spPr>
          <a:xfrm>
            <a:off x="10500995" y="1536065"/>
            <a:ext cx="1261745" cy="906145"/>
          </a:xfrm>
          <a:prstGeom prst="rect">
            <a:avLst/>
          </a:prstGeom>
        </p:spPr>
      </p:pic>
      <p:pic>
        <p:nvPicPr>
          <p:cNvPr id="2" name="Picture 1"/>
          <p:cNvPicPr/>
          <p:nvPr>
            <p:custDataLst>
              <p:tags r:id="rId11"/>
            </p:custDataLst>
          </p:nvPr>
        </p:nvPicPr>
        <p:blipFill>
          <a:blip r:embed="rId12"/>
        </p:blipFill>
        <p:spPr>
          <a:xfrm>
            <a:off x="220345" y="3846195"/>
            <a:ext cx="2352040" cy="1993900"/>
          </a:xfrm>
          <a:prstGeom prst="rect">
            <a:avLst/>
          </a:prstGeom>
        </p:spPr>
      </p:pic>
      <p:pic>
        <p:nvPicPr>
          <p:cNvPr id="3" name="Picture 2"/>
          <p:cNvPicPr/>
          <p:nvPr>
            <p:custDataLst>
              <p:tags r:id="rId13"/>
            </p:custDataLst>
          </p:nvPr>
        </p:nvPicPr>
        <p:blipFill>
          <a:blip r:embed="rId14"/>
          <a:srcRect l="18745" r="16146"/>
        </p:blipFill>
        <p:spPr>
          <a:xfrm>
            <a:off x="10351770" y="3094990"/>
            <a:ext cx="1560195" cy="1260475"/>
          </a:xfrm>
          <a:prstGeom prst="rect">
            <a:avLst/>
          </a:prstGeom>
        </p:spPr>
      </p:pic>
      <p:pic>
        <p:nvPicPr>
          <p:cNvPr id="4" name="Picture 3" descr="WhatsApp Image 2024-09-18 at 20.10.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00995" y="5008245"/>
            <a:ext cx="1170305" cy="11703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083800" y="476313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Scan to view the Documentation</a:t>
            </a:r>
            <a:endParaRPr lang="en-US" sz="1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2869</Words>
  <Application>WPS Presentation</Application>
  <PresentationFormat>Widescreen</PresentationFormat>
  <Paragraphs>129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MS PGothic</vt:lpstr>
      <vt:lpstr>TradeGothic</vt:lpstr>
      <vt:lpstr>Segoe Print</vt:lpstr>
      <vt:lpstr>TradeGothic</vt:lpstr>
      <vt:lpstr>Arial</vt:lpstr>
      <vt:lpstr>Times New Roman</vt:lpstr>
      <vt:lpstr>Garamond</vt:lpstr>
      <vt:lpstr>PMingLiU-ExtB</vt:lpstr>
      <vt:lpstr>Candara</vt:lpstr>
      <vt:lpstr>Calibri</vt:lpstr>
      <vt:lpstr>Microsoft YaHei</vt:lpstr>
      <vt:lpstr>Arial Unicode MS</vt:lpstr>
      <vt:lpstr>Office Theme</vt:lpstr>
      <vt:lpstr>SMART INDIA HACKATHON 2024</vt:lpstr>
      <vt:lpstr>SMART EDUCATION AI-powered education simplifies access, empowers students, and enhances learning experiences.</vt:lpstr>
      <vt:lpstr>TECHNICAL APPROACH</vt:lpstr>
      <vt:lpstr>FEASIBILITY AND VIABILITY</vt:lpstr>
      <vt:lpstr>IMPACT AND BENEFITS</vt:lpstr>
      <vt:lpstr>RESEARCH  AND REFERENCES</vt:lpstr>
    </vt:vector>
  </TitlesOfParts>
  <Company>Crowdfunder,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creator>Crowdfunder</dc:creator>
  <cp:lastModifiedBy>nirmala cbse</cp:lastModifiedBy>
  <cp:revision>165</cp:revision>
  <dcterms:created xsi:type="dcterms:W3CDTF">2013-12-12T18:46:00Z</dcterms:created>
  <dcterms:modified xsi:type="dcterms:W3CDTF">2024-09-18T10:56:48Z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B5D25E77C3EF45C49EAF232606CF49BD_13</vt:lpwstr>
  </property>
  <property fmtid="{D5CDD505-2E9C-101B-9397-08002B2CF9AE}" pid="3" name="KSOProductBuildVer">
    <vt:lpwstr>1033-12.2.0.18283</vt:lpwstr>
  </property>
</Properties>
</file>